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58" r:id="rId4"/>
    <p:sldId id="263" r:id="rId5"/>
    <p:sldId id="264" r:id="rId6"/>
    <p:sldId id="265" r:id="rId7"/>
    <p:sldId id="266" r:id="rId8"/>
    <p:sldId id="267" r:id="rId9"/>
    <p:sldId id="268" r:id="rId10"/>
    <p:sldId id="269" r:id="rId11"/>
    <p:sldId id="270" r:id="rId12"/>
    <p:sldId id="259" r:id="rId13"/>
    <p:sldId id="260" r:id="rId14"/>
    <p:sldId id="261" r:id="rId15"/>
    <p:sldId id="262" r:id="rId16"/>
    <p:sldId id="271" r:id="rId17"/>
    <p:sldId id="272" r:id="rId18"/>
    <p:sldId id="273" r:id="rId19"/>
    <p:sldId id="274" r:id="rId20"/>
    <p:sldId id="275" r:id="rId21"/>
    <p:sldId id="276" r:id="rId22"/>
    <p:sldId id="279" r:id="rId23"/>
    <p:sldId id="277" r:id="rId24"/>
    <p:sldId id="278" r:id="rId25"/>
    <p:sldId id="280"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06015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B69BA-19D5-4C8A-965D-215F8E38D349}" type="datetimeFigureOut">
              <a:rPr lang="en-US" smtClean="0"/>
              <a:t>15-Jan-21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72686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108563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5659246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4885636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0DB69BA-19D5-4C8A-965D-215F8E38D349}" type="datetimeFigureOut">
              <a:rPr lang="en-US" smtClean="0"/>
              <a:t>15-Jan-21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027862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D0DB69BA-19D5-4C8A-965D-215F8E38D349}" type="datetimeFigureOut">
              <a:rPr lang="en-US" smtClean="0"/>
              <a:t>15-Jan-21</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872198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58908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503113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963559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0DB69BA-19D5-4C8A-965D-215F8E38D349}" type="datetimeFigureOut">
              <a:rPr lang="en-US" smtClean="0"/>
              <a:t>15-Jan-21</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078680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DB69BA-19D5-4C8A-965D-215F8E38D349}" type="datetimeFigureOut">
              <a:rPr lang="en-US" smtClean="0"/>
              <a:t>15-Jan-21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39969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DB69BA-19D5-4C8A-965D-215F8E38D349}" type="datetimeFigureOut">
              <a:rPr lang="en-US" smtClean="0"/>
              <a:t>15-Jan-21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3543126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DB69BA-19D5-4C8A-965D-215F8E38D349}" type="datetimeFigureOut">
              <a:rPr lang="en-US" smtClean="0"/>
              <a:t>15-Jan-21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71197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DB69BA-19D5-4C8A-965D-215F8E38D349}" type="datetimeFigureOut">
              <a:rPr lang="en-US" smtClean="0"/>
              <a:t>15-Jan-21</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607774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B69BA-19D5-4C8A-965D-215F8E38D349}" type="datetimeFigureOut">
              <a:rPr lang="en-US" smtClean="0"/>
              <a:t>15-Jan-21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2449839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0DB69BA-19D5-4C8A-965D-215F8E38D349}" type="datetimeFigureOut">
              <a:rPr lang="en-US" smtClean="0"/>
              <a:t>15-Jan-21</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4EBA0729-51BC-434C-B677-59A9965F3701}" type="slidenum">
              <a:rPr lang="en-US" smtClean="0"/>
              <a:t>‹#›</a:t>
            </a:fld>
            <a:endParaRPr lang="en-US"/>
          </a:p>
        </p:txBody>
      </p:sp>
    </p:spTree>
    <p:extLst>
      <p:ext uri="{BB962C8B-B14F-4D97-AF65-F5344CB8AC3E}">
        <p14:creationId xmlns:p14="http://schemas.microsoft.com/office/powerpoint/2010/main" val="15472387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D0DB69BA-19D5-4C8A-965D-215F8E38D349}" type="datetimeFigureOut">
              <a:rPr lang="en-US" smtClean="0"/>
              <a:t>15-Jan-21</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4EBA0729-51BC-434C-B677-59A9965F3701}" type="slidenum">
              <a:rPr lang="en-US" smtClean="0"/>
              <a:t>‹#›</a:t>
            </a:fld>
            <a:endParaRPr lang="en-US"/>
          </a:p>
        </p:txBody>
      </p:sp>
    </p:spTree>
    <p:extLst>
      <p:ext uri="{BB962C8B-B14F-4D97-AF65-F5344CB8AC3E}">
        <p14:creationId xmlns:p14="http://schemas.microsoft.com/office/powerpoint/2010/main" val="319317538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307" y="2283254"/>
            <a:ext cx="11045780" cy="1515533"/>
          </a:xfrm>
        </p:spPr>
        <p:txBody>
          <a:bodyPr/>
          <a:lstStyle/>
          <a:p>
            <a:pPr algn="ctr"/>
            <a:r>
              <a:rPr lang="en-US" sz="6600" b="1" u="sng" dirty="0" smtClean="0">
                <a:solidFill>
                  <a:srgbClr val="FF0000"/>
                </a:solidFill>
                <a:latin typeface="Bahnschrift SemiBold" panose="020B0502040204020203" pitchFamily="34" charset="0"/>
              </a:rPr>
              <a:t>Bike-Sharing Assignment</a:t>
            </a:r>
            <a:endParaRPr lang="en-US" sz="6600" b="1" u="sng" dirty="0">
              <a:solidFill>
                <a:srgbClr val="FF0000"/>
              </a:solidFill>
              <a:latin typeface="Bahnschrift SemiBold" panose="020B0502040204020203" pitchFamily="34" charset="0"/>
            </a:endParaRPr>
          </a:p>
        </p:txBody>
      </p:sp>
      <p:sp>
        <p:nvSpPr>
          <p:cNvPr id="4" name="TextBox 3"/>
          <p:cNvSpPr txBox="1"/>
          <p:nvPr/>
        </p:nvSpPr>
        <p:spPr>
          <a:xfrm>
            <a:off x="7813183" y="5454654"/>
            <a:ext cx="4018208" cy="954107"/>
          </a:xfrm>
          <a:prstGeom prst="rect">
            <a:avLst/>
          </a:prstGeom>
          <a:noFill/>
        </p:spPr>
        <p:txBody>
          <a:bodyPr wrap="square" rtlCol="0">
            <a:spAutoFit/>
          </a:bodyPr>
          <a:lstStyle/>
          <a:p>
            <a:r>
              <a:rPr lang="en-US" sz="2800" b="1" dirty="0" smtClean="0">
                <a:solidFill>
                  <a:srgbClr val="FF0000"/>
                </a:solidFill>
                <a:latin typeface="Bahnschrift SemiBold" panose="020B0502040204020203" pitchFamily="34" charset="0"/>
              </a:rPr>
              <a:t>Prepared By:</a:t>
            </a:r>
          </a:p>
          <a:p>
            <a:r>
              <a:rPr lang="en-US" sz="2800" b="1" dirty="0" smtClean="0">
                <a:solidFill>
                  <a:srgbClr val="FF0000"/>
                </a:solidFill>
                <a:latin typeface="Bahnschrift SemiBold" panose="020B0502040204020203" pitchFamily="34" charset="0"/>
              </a:rPr>
              <a:t>Mohammad Aftab Alam</a:t>
            </a:r>
            <a:endParaRPr lang="en-US" sz="2800" b="1" dirty="0">
              <a:solidFill>
                <a:srgbClr val="FF0000"/>
              </a:solidFill>
              <a:latin typeface="Bahnschrift SemiBold" panose="020B0502040204020203" pitchFamily="34" charset="0"/>
            </a:endParaRPr>
          </a:p>
        </p:txBody>
      </p:sp>
    </p:spTree>
    <p:extLst>
      <p:ext uri="{BB962C8B-B14F-4D97-AF65-F5344CB8AC3E}">
        <p14:creationId xmlns:p14="http://schemas.microsoft.com/office/powerpoint/2010/main" val="4252916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166" y="638818"/>
            <a:ext cx="10320122" cy="706964"/>
          </a:xfrm>
        </p:spPr>
        <p:txBody>
          <a:bodyPr/>
          <a:lstStyle/>
          <a:p>
            <a:r>
              <a:rPr lang="en-US" b="1" dirty="0">
                <a:solidFill>
                  <a:srgbClr val="FF0000"/>
                </a:solidFill>
                <a:latin typeface="Bahnschrift SemiBold" panose="020B0502040204020203" pitchFamily="34" charset="0"/>
              </a:rPr>
              <a:t>Encoding and visualization of bike_sharing_data</a:t>
            </a:r>
            <a:r>
              <a:rPr lang="en-US" b="1" dirty="0">
                <a:latin typeface="Bahnschrift SemiBold" panose="020B0502040204020203" pitchFamily="34" charset="0"/>
              </a:rPr>
              <a:t/>
            </a:r>
            <a:br>
              <a:rPr lang="en-US" b="1" dirty="0">
                <a:latin typeface="Bahnschrift SemiBold" panose="020B0502040204020203" pitchFamily="34" charset="0"/>
              </a:rPr>
            </a:br>
            <a:endParaRPr lang="en-US" dirty="0">
              <a:latin typeface="Bahnschrift SemiBold" panose="020B0502040204020203"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7587" y="1906002"/>
            <a:ext cx="8487178" cy="4771709"/>
          </a:xfrm>
        </p:spPr>
      </p:pic>
      <p:sp>
        <p:nvSpPr>
          <p:cNvPr id="4" name="TextBox 3"/>
          <p:cNvSpPr txBox="1"/>
          <p:nvPr/>
        </p:nvSpPr>
        <p:spPr>
          <a:xfrm>
            <a:off x="3013657" y="1385217"/>
            <a:ext cx="5847008" cy="830997"/>
          </a:xfrm>
          <a:prstGeom prst="rect">
            <a:avLst/>
          </a:prstGeom>
          <a:noFill/>
        </p:spPr>
        <p:txBody>
          <a:bodyPr wrap="square" rtlCol="0">
            <a:spAutoFit/>
          </a:bodyPr>
          <a:lstStyle/>
          <a:p>
            <a:pPr algn="ctr"/>
            <a:r>
              <a:rPr lang="en-US" sz="2400" b="1" dirty="0">
                <a:solidFill>
                  <a:srgbClr val="FF0000"/>
                </a:solidFill>
                <a:latin typeface="Bahnschrift SemiBold" panose="020B0502040204020203" pitchFamily="34" charset="0"/>
              </a:rPr>
              <a:t>Encoding Categorical columns</a:t>
            </a:r>
          </a:p>
          <a:p>
            <a:pPr algn="ctr"/>
            <a:endParaRPr lang="en-US" sz="2400" dirty="0"/>
          </a:p>
        </p:txBody>
      </p:sp>
    </p:spTree>
    <p:extLst>
      <p:ext uri="{BB962C8B-B14F-4D97-AF65-F5344CB8AC3E}">
        <p14:creationId xmlns:p14="http://schemas.microsoft.com/office/powerpoint/2010/main" val="1833040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8289" y="690332"/>
            <a:ext cx="8761413" cy="706964"/>
          </a:xfrm>
        </p:spPr>
        <p:txBody>
          <a:bodyPr/>
          <a:lstStyle/>
          <a:p>
            <a:r>
              <a:rPr lang="en-US" b="1" dirty="0">
                <a:solidFill>
                  <a:srgbClr val="FF0000"/>
                </a:solidFill>
              </a:rPr>
              <a:t>Categorical Variables Analysis</a:t>
            </a:r>
            <a:r>
              <a:rPr lang="en-US" b="1" dirty="0"/>
              <a:t/>
            </a:r>
            <a:br>
              <a:rPr lang="en-US" b="1" dirty="0"/>
            </a:br>
            <a:endParaRPr lang="en-US" dirty="0"/>
          </a:p>
        </p:txBody>
      </p:sp>
      <p:pic>
        <p:nvPicPr>
          <p:cNvPr id="4" name="Content Placeholder 3"/>
          <p:cNvPicPr>
            <a:picLocks noGrp="1" noChangeAspect="1"/>
          </p:cNvPicPr>
          <p:nvPr>
            <p:ph idx="1"/>
          </p:nvPr>
        </p:nvPicPr>
        <p:blipFill>
          <a:blip r:embed="rId2"/>
          <a:stretch>
            <a:fillRect/>
          </a:stretch>
        </p:blipFill>
        <p:spPr>
          <a:xfrm>
            <a:off x="1438289" y="1517262"/>
            <a:ext cx="9337182" cy="5249602"/>
          </a:xfrm>
          <a:prstGeom prst="rect">
            <a:avLst/>
          </a:prstGeom>
        </p:spPr>
      </p:pic>
    </p:spTree>
    <p:extLst>
      <p:ext uri="{BB962C8B-B14F-4D97-AF65-F5344CB8AC3E}">
        <p14:creationId xmlns:p14="http://schemas.microsoft.com/office/powerpoint/2010/main" val="3949464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07225" y="1043188"/>
            <a:ext cx="9630724" cy="5414639"/>
          </a:xfrm>
        </p:spPr>
      </p:pic>
    </p:spTree>
    <p:extLst>
      <p:ext uri="{BB962C8B-B14F-4D97-AF65-F5344CB8AC3E}">
        <p14:creationId xmlns:p14="http://schemas.microsoft.com/office/powerpoint/2010/main" val="11176759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0108" y="935032"/>
            <a:ext cx="8761413" cy="706964"/>
          </a:xfrm>
        </p:spPr>
        <p:txBody>
          <a:bodyPr/>
          <a:lstStyle/>
          <a:p>
            <a:pPr algn="ctr"/>
            <a:r>
              <a:rPr lang="en-US" b="1" dirty="0">
                <a:solidFill>
                  <a:srgbClr val="FF0000"/>
                </a:solidFill>
                <a:latin typeface="Bahnschrift SemiBold" panose="020B0502040204020203" pitchFamily="34" charset="0"/>
              </a:rPr>
              <a:t>Numerical Variables </a:t>
            </a:r>
            <a:r>
              <a:rPr lang="en-US" b="1" dirty="0" smtClean="0">
                <a:solidFill>
                  <a:srgbClr val="FF0000"/>
                </a:solidFill>
                <a:latin typeface="Bahnschrift SemiBold" panose="020B0502040204020203" pitchFamily="34" charset="0"/>
              </a:rPr>
              <a:t>Analysis through Pairplot</a:t>
            </a:r>
            <a:r>
              <a:rPr lang="en-US" b="1" dirty="0"/>
              <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091" y="1986538"/>
            <a:ext cx="8139448" cy="4576205"/>
          </a:xfrm>
        </p:spPr>
      </p:pic>
    </p:spTree>
    <p:extLst>
      <p:ext uri="{BB962C8B-B14F-4D97-AF65-F5344CB8AC3E}">
        <p14:creationId xmlns:p14="http://schemas.microsoft.com/office/powerpoint/2010/main" val="357520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Bahnschrift SemiBold" panose="020B0502040204020203" pitchFamily="34" charset="0"/>
              </a:rPr>
              <a:t>Numerical Variables Analysis through </a:t>
            </a:r>
            <a:r>
              <a:rPr lang="en-US" b="1" dirty="0" err="1" smtClean="0">
                <a:solidFill>
                  <a:srgbClr val="FF0000"/>
                </a:solidFill>
                <a:latin typeface="Bahnschrift SemiBold" panose="020B0502040204020203" pitchFamily="34" charset="0"/>
              </a:rPr>
              <a:t>Heatmap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5014" y="2149815"/>
            <a:ext cx="7972023" cy="4482076"/>
          </a:xfrm>
        </p:spPr>
      </p:pic>
    </p:spTree>
    <p:extLst>
      <p:ext uri="{BB962C8B-B14F-4D97-AF65-F5344CB8AC3E}">
        <p14:creationId xmlns:p14="http://schemas.microsoft.com/office/powerpoint/2010/main" val="1907986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FF0000"/>
                </a:solidFill>
                <a:latin typeface="Bahnschrift SemiBold" panose="020B0502040204020203" pitchFamily="34" charset="0"/>
              </a:rPr>
              <a:t>Checking the impact of year against the numerical variable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862" y="1974418"/>
            <a:ext cx="7495505" cy="4214164"/>
          </a:xfrm>
        </p:spPr>
      </p:pic>
      <p:sp>
        <p:nvSpPr>
          <p:cNvPr id="5" name="TextBox 4"/>
          <p:cNvSpPr txBox="1"/>
          <p:nvPr/>
        </p:nvSpPr>
        <p:spPr>
          <a:xfrm>
            <a:off x="425003" y="6188582"/>
            <a:ext cx="1192583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0000"/>
                </a:solidFill>
                <a:latin typeface="Bahnschrift SemiBold" panose="020B0502040204020203" pitchFamily="34" charset="0"/>
              </a:rPr>
              <a:t>temp, </a:t>
            </a:r>
            <a:r>
              <a:rPr lang="en-US" dirty="0" err="1">
                <a:solidFill>
                  <a:srgbClr val="FF0000"/>
                </a:solidFill>
                <a:latin typeface="Bahnschrift SemiBold" panose="020B0502040204020203" pitchFamily="34" charset="0"/>
              </a:rPr>
              <a:t>atemp</a:t>
            </a:r>
            <a:r>
              <a:rPr lang="en-US" dirty="0">
                <a:solidFill>
                  <a:srgbClr val="FF0000"/>
                </a:solidFill>
                <a:latin typeface="Bahnschrift SemiBold" panose="020B0502040204020203" pitchFamily="34" charset="0"/>
              </a:rPr>
              <a:t>, hum and </a:t>
            </a:r>
            <a:r>
              <a:rPr lang="en-US" dirty="0" err="1">
                <a:solidFill>
                  <a:srgbClr val="FF0000"/>
                </a:solidFill>
                <a:latin typeface="Bahnschrift SemiBold" panose="020B0502040204020203" pitchFamily="34" charset="0"/>
              </a:rPr>
              <a:t>windspeed</a:t>
            </a:r>
            <a:r>
              <a:rPr lang="en-US" dirty="0">
                <a:solidFill>
                  <a:srgbClr val="FF0000"/>
                </a:solidFill>
                <a:latin typeface="Bahnschrift SemiBold" panose="020B0502040204020203" pitchFamily="34" charset="0"/>
              </a:rPr>
              <a:t> all these parameters have increased value in 2019 as compared to 2018.</a:t>
            </a:r>
          </a:p>
          <a:p>
            <a:pPr marL="285750" indent="-285750">
              <a:buFont typeface="Arial" panose="020B0604020202020204" pitchFamily="34" charset="0"/>
              <a:buChar char="•"/>
            </a:pPr>
            <a:r>
              <a:rPr lang="en-US" dirty="0">
                <a:solidFill>
                  <a:srgbClr val="FF0000"/>
                </a:solidFill>
                <a:latin typeface="Bahnschrift SemiBold" panose="020B0502040204020203" pitchFamily="34" charset="0"/>
              </a:rPr>
              <a:t>Year may become a key parameter in the model.</a:t>
            </a:r>
          </a:p>
          <a:p>
            <a:endParaRPr lang="en-US" dirty="0"/>
          </a:p>
        </p:txBody>
      </p:sp>
    </p:spTree>
    <p:extLst>
      <p:ext uri="{BB962C8B-B14F-4D97-AF65-F5344CB8AC3E}">
        <p14:creationId xmlns:p14="http://schemas.microsoft.com/office/powerpoint/2010/main" val="421401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076" y="754727"/>
            <a:ext cx="8761413" cy="706964"/>
          </a:xfrm>
        </p:spPr>
        <p:txBody>
          <a:bodyPr/>
          <a:lstStyle/>
          <a:p>
            <a:pPr algn="ctr"/>
            <a:r>
              <a:rPr lang="en-US" b="1" dirty="0">
                <a:solidFill>
                  <a:srgbClr val="FF0000"/>
                </a:solidFill>
                <a:latin typeface="Bahnschrift SemiBold" panose="020B0502040204020203" pitchFamily="34" charset="0"/>
              </a:rPr>
              <a:t>Data Preparation</a:t>
            </a:r>
            <a:r>
              <a:rPr lang="en-US" b="1" dirty="0"/>
              <a:t/>
            </a:r>
            <a:br>
              <a:rPr lang="en-US" b="1" dirty="0"/>
            </a:b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770" y="2168655"/>
            <a:ext cx="8008531" cy="4502601"/>
          </a:xfrm>
        </p:spPr>
      </p:pic>
      <p:sp>
        <p:nvSpPr>
          <p:cNvPr id="4" name="TextBox 3"/>
          <p:cNvSpPr txBox="1"/>
          <p:nvPr/>
        </p:nvSpPr>
        <p:spPr>
          <a:xfrm>
            <a:off x="3503053" y="1461691"/>
            <a:ext cx="4932609" cy="646331"/>
          </a:xfrm>
          <a:prstGeom prst="rect">
            <a:avLst/>
          </a:prstGeom>
          <a:noFill/>
        </p:spPr>
        <p:txBody>
          <a:bodyPr wrap="square" rtlCol="0">
            <a:spAutoFit/>
          </a:bodyPr>
          <a:lstStyle/>
          <a:p>
            <a:pPr algn="ctr"/>
            <a:r>
              <a:rPr lang="en-US" b="1" dirty="0">
                <a:solidFill>
                  <a:srgbClr val="FF0000"/>
                </a:solidFill>
                <a:latin typeface="Bahnschrift SemiBold" panose="020B0502040204020203" pitchFamily="34" charset="0"/>
              </a:rPr>
              <a:t>Dummy Variable Creation</a:t>
            </a:r>
          </a:p>
          <a:p>
            <a:endParaRPr lang="en-US" dirty="0"/>
          </a:p>
        </p:txBody>
      </p:sp>
    </p:spTree>
    <p:extLst>
      <p:ext uri="{BB962C8B-B14F-4D97-AF65-F5344CB8AC3E}">
        <p14:creationId xmlns:p14="http://schemas.microsoft.com/office/powerpoint/2010/main" val="684307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41661" y="1983346"/>
            <a:ext cx="8393489" cy="4719034"/>
          </a:xfrm>
        </p:spPr>
      </p:pic>
    </p:spTree>
    <p:extLst>
      <p:ext uri="{BB962C8B-B14F-4D97-AF65-F5344CB8AC3E}">
        <p14:creationId xmlns:p14="http://schemas.microsoft.com/office/powerpoint/2010/main" val="882026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Bahnschrift SemiBold" panose="020B0502040204020203" pitchFamily="34" charset="0"/>
              </a:rPr>
              <a:t>Splitting the Data into Train &amp; Test Dataset</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7231" y="1804677"/>
            <a:ext cx="8761412" cy="4925889"/>
          </a:xfrm>
        </p:spPr>
      </p:pic>
    </p:spTree>
    <p:extLst>
      <p:ext uri="{BB962C8B-B14F-4D97-AF65-F5344CB8AC3E}">
        <p14:creationId xmlns:p14="http://schemas.microsoft.com/office/powerpoint/2010/main" val="41859578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076" y="767606"/>
            <a:ext cx="8761413" cy="706964"/>
          </a:xfrm>
        </p:spPr>
        <p:txBody>
          <a:bodyPr/>
          <a:lstStyle/>
          <a:p>
            <a:pPr algn="ctr"/>
            <a:r>
              <a:rPr lang="en-US" b="1" dirty="0">
                <a:solidFill>
                  <a:srgbClr val="FF0000"/>
                </a:solidFill>
                <a:latin typeface="Bahnschrift SemiBold" panose="020B0502040204020203" pitchFamily="34" charset="0"/>
              </a:rPr>
              <a:t>Scaling the bike_sharing_Data</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0221" y="2009103"/>
            <a:ext cx="8366816" cy="4704037"/>
          </a:xfrm>
        </p:spPr>
      </p:pic>
    </p:spTree>
    <p:extLst>
      <p:ext uri="{BB962C8B-B14F-4D97-AF65-F5344CB8AC3E}">
        <p14:creationId xmlns:p14="http://schemas.microsoft.com/office/powerpoint/2010/main" val="3691653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5763" y="669702"/>
            <a:ext cx="2243071" cy="1455313"/>
          </a:xfrm>
        </p:spPr>
        <p:txBody>
          <a:bodyPr>
            <a:normAutofit/>
          </a:bodyPr>
          <a:lstStyle/>
          <a:p>
            <a:pPr algn="ctr"/>
            <a:r>
              <a:rPr lang="en-US" sz="5400" b="1" u="sng" dirty="0" smtClean="0">
                <a:solidFill>
                  <a:srgbClr val="FF0000"/>
                </a:solidFill>
                <a:latin typeface="Bahnschrift SemiBold" panose="020B0502040204020203" pitchFamily="34" charset="0"/>
              </a:rPr>
              <a:t>About</a:t>
            </a:r>
            <a:endParaRPr lang="en-US" sz="5400" u="sng" dirty="0">
              <a:solidFill>
                <a:srgbClr val="FF0000"/>
              </a:solidFill>
              <a:latin typeface="Bahnschrift SemiBold" panose="020B0502040204020203" pitchFamily="34" charset="0"/>
            </a:endParaRPr>
          </a:p>
        </p:txBody>
      </p:sp>
      <p:sp>
        <p:nvSpPr>
          <p:cNvPr id="3" name="Content Placeholder 2"/>
          <p:cNvSpPr>
            <a:spLocks noGrp="1"/>
          </p:cNvSpPr>
          <p:nvPr>
            <p:ph idx="1"/>
          </p:nvPr>
        </p:nvSpPr>
        <p:spPr>
          <a:xfrm>
            <a:off x="746976" y="2531173"/>
            <a:ext cx="10792494" cy="3818111"/>
          </a:xfrm>
        </p:spPr>
        <p:txBody>
          <a:bodyPr>
            <a:normAutofit fontScale="92500"/>
          </a:bodyPr>
          <a:lstStyle/>
          <a:p>
            <a:pPr marL="0" indent="0">
              <a:buNone/>
            </a:pPr>
            <a:r>
              <a:rPr lang="en-US" dirty="0" smtClean="0">
                <a:latin typeface="Bahnschrift SemiBold" panose="020B0502040204020203" pitchFamily="34" charset="0"/>
              </a:rPr>
              <a:t>This </a:t>
            </a:r>
            <a:r>
              <a:rPr lang="en-US" dirty="0">
                <a:latin typeface="Bahnschrift SemiBold" panose="020B0502040204020203" pitchFamily="34" charset="0"/>
              </a:rPr>
              <a:t>assignment is a programming assignment wherein I have build a multiple linear regression model for the prediction of demand for shared bikes by using Python, Jupyter Notebook, Matplotlib, Pandas, Numpy, Scikit-Learn, </a:t>
            </a:r>
            <a:r>
              <a:rPr lang="en-US" dirty="0" err="1">
                <a:latin typeface="Bahnschrift SemiBold" panose="020B0502040204020203" pitchFamily="34" charset="0"/>
              </a:rPr>
              <a:t>Statsmodels</a:t>
            </a:r>
            <a:r>
              <a:rPr lang="en-US" dirty="0">
                <a:latin typeface="Bahnschrift SemiBold" panose="020B0502040204020203" pitchFamily="34" charset="0"/>
              </a:rPr>
              <a:t>, </a:t>
            </a:r>
            <a:r>
              <a:rPr lang="en-US" dirty="0" err="1">
                <a:latin typeface="Bahnschrift SemiBold" panose="020B0502040204020203" pitchFamily="34" charset="0"/>
              </a:rPr>
              <a:t>Seaborn</a:t>
            </a:r>
            <a:r>
              <a:rPr lang="en-US" dirty="0">
                <a:latin typeface="Bahnschrift SemiBold" panose="020B0502040204020203" pitchFamily="34" charset="0"/>
              </a:rPr>
              <a:t>. </a:t>
            </a:r>
          </a:p>
          <a:p>
            <a:r>
              <a:rPr lang="en-US" b="1" dirty="0">
                <a:latin typeface="Bahnschrift SemiBold" panose="020B0502040204020203" pitchFamily="34" charset="0"/>
              </a:rPr>
              <a:t>Scenario/Problem Statement: </a:t>
            </a:r>
            <a:endParaRPr lang="en-US" dirty="0">
              <a:latin typeface="Bahnschrift SemiBold" panose="020B0502040204020203" pitchFamily="34" charset="0"/>
            </a:endParaRPr>
          </a:p>
          <a:p>
            <a:pPr>
              <a:buFont typeface="Wingdings" panose="05000000000000000000" pitchFamily="2" charset="2"/>
              <a:buChar char="ü"/>
            </a:pPr>
            <a:r>
              <a:rPr lang="en-US" dirty="0">
                <a:latin typeface="Bahnschrift SemiBold" panose="020B0502040204020203" pitchFamily="34" charset="0"/>
              </a:rPr>
              <a:t>A bike-sharing system is a service in which bikes are made available for shared use to individuals on a short term basis for a price or free. Many bike share systems allow people to borrow a bike from a "dock" which is usually computer-controlled wherein the user enters the payment information, and the system unlocks it. This bike can then be returned to another dock belonging to the same system. </a:t>
            </a:r>
            <a:endParaRPr lang="en-US" dirty="0" smtClean="0">
              <a:latin typeface="Bahnschrift SemiBold" panose="020B0502040204020203" pitchFamily="34" charset="0"/>
            </a:endParaRPr>
          </a:p>
          <a:p>
            <a:pPr>
              <a:buFont typeface="Wingdings" panose="05000000000000000000" pitchFamily="2" charset="2"/>
              <a:buChar char="ü"/>
            </a:pPr>
            <a:r>
              <a:rPr lang="en-US" dirty="0" smtClean="0">
                <a:latin typeface="Bahnschrift SemiBold" panose="020B0502040204020203" pitchFamily="34" charset="0"/>
              </a:rPr>
              <a:t>A </a:t>
            </a:r>
            <a:r>
              <a:rPr lang="en-US" dirty="0">
                <a:latin typeface="Bahnschrift SemiBold" panose="020B0502040204020203" pitchFamily="34" charset="0"/>
              </a:rPr>
              <a:t>US bike-sharing provider Boom Bikes has recently suffered considerable dips in their revenues due to the ongoing Corona pandemic. The company is finding it very difficult to sustain in the current market scenario. So, it has decided to come up with a mindful business plan to be able to accelerate its revenue as soon as the ongoing lockdown comes to an end, and the economy restores to a healthy state. </a:t>
            </a:r>
            <a:endParaRPr lang="en-US" dirty="0">
              <a:latin typeface="Bahnschrift SemiBold" panose="020B0502040204020203" pitchFamily="34" charset="0"/>
            </a:endParaRPr>
          </a:p>
        </p:txBody>
      </p:sp>
    </p:spTree>
    <p:extLst>
      <p:ext uri="{BB962C8B-B14F-4D97-AF65-F5344CB8AC3E}">
        <p14:creationId xmlns:p14="http://schemas.microsoft.com/office/powerpoint/2010/main" val="3517307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41849"/>
            <a:ext cx="8761413" cy="706964"/>
          </a:xfrm>
        </p:spPr>
        <p:txBody>
          <a:bodyPr/>
          <a:lstStyle/>
          <a:p>
            <a:pPr algn="ctr"/>
            <a:r>
              <a:rPr lang="en-US" b="1" dirty="0">
                <a:solidFill>
                  <a:srgbClr val="FF0000"/>
                </a:solidFill>
                <a:latin typeface="Bahnschrift SemiBold" panose="020B0502040204020203" pitchFamily="34" charset="0"/>
              </a:rPr>
              <a:t>Building the Linear Model</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6793" y="1609860"/>
            <a:ext cx="8926609" cy="5018768"/>
          </a:xfrm>
        </p:spPr>
      </p:pic>
    </p:spTree>
    <p:extLst>
      <p:ext uri="{BB962C8B-B14F-4D97-AF65-F5344CB8AC3E}">
        <p14:creationId xmlns:p14="http://schemas.microsoft.com/office/powerpoint/2010/main" val="26929573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044" y="1674253"/>
            <a:ext cx="9002432" cy="5061397"/>
          </a:xfrm>
        </p:spPr>
      </p:pic>
    </p:spTree>
    <p:extLst>
      <p:ext uri="{BB962C8B-B14F-4D97-AF65-F5344CB8AC3E}">
        <p14:creationId xmlns:p14="http://schemas.microsoft.com/office/powerpoint/2010/main" val="1257519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1473" y="703212"/>
            <a:ext cx="8761413" cy="706964"/>
          </a:xfrm>
        </p:spPr>
        <p:txBody>
          <a:bodyPr/>
          <a:lstStyle/>
          <a:p>
            <a:r>
              <a:rPr lang="en-US" b="1" dirty="0">
                <a:solidFill>
                  <a:srgbClr val="FF0000"/>
                </a:solidFill>
                <a:latin typeface="Bahnschrift SemiBold" panose="020B0502040204020203" pitchFamily="34" charset="0"/>
              </a:rPr>
              <a:t>Building Models using </a:t>
            </a:r>
            <a:r>
              <a:rPr lang="en-US" b="1" dirty="0" err="1">
                <a:solidFill>
                  <a:srgbClr val="FF0000"/>
                </a:solidFill>
                <a:latin typeface="Bahnschrift SemiBold" panose="020B0502040204020203" pitchFamily="34" charset="0"/>
              </a:rPr>
              <a:t>Statsmodel</a:t>
            </a:r>
            <a:r>
              <a:rPr lang="en-US" b="1" dirty="0">
                <a:solidFill>
                  <a:srgbClr val="FF0000"/>
                </a:solidFill>
                <a:latin typeface="Bahnschrift SemiBold" panose="020B0502040204020203" pitchFamily="34" charset="0"/>
              </a:rPr>
              <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0499" y="1745026"/>
            <a:ext cx="8800931" cy="4948109"/>
          </a:xfrm>
        </p:spPr>
      </p:pic>
    </p:spTree>
    <p:extLst>
      <p:ext uri="{BB962C8B-B14F-4D97-AF65-F5344CB8AC3E}">
        <p14:creationId xmlns:p14="http://schemas.microsoft.com/office/powerpoint/2010/main" val="238774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latin typeface="Bahnschrift SemiBold" panose="020B0502040204020203" pitchFamily="34" charset="0"/>
              </a:rPr>
              <a:t>Final Model</a:t>
            </a: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1830435"/>
            <a:ext cx="9045113" cy="5085393"/>
          </a:xfrm>
        </p:spPr>
      </p:pic>
    </p:spTree>
    <p:extLst>
      <p:ext uri="{BB962C8B-B14F-4D97-AF65-F5344CB8AC3E}">
        <p14:creationId xmlns:p14="http://schemas.microsoft.com/office/powerpoint/2010/main" val="1200408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3887" y="1725769"/>
            <a:ext cx="8553838" cy="4809186"/>
          </a:xfrm>
        </p:spPr>
      </p:pic>
    </p:spTree>
    <p:extLst>
      <p:ext uri="{BB962C8B-B14F-4D97-AF65-F5344CB8AC3E}">
        <p14:creationId xmlns:p14="http://schemas.microsoft.com/office/powerpoint/2010/main" val="4239020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9476" y="1166850"/>
            <a:ext cx="8761413" cy="706964"/>
          </a:xfrm>
        </p:spPr>
        <p:txBody>
          <a:bodyPr/>
          <a:lstStyle/>
          <a:p>
            <a:pPr algn="ctr"/>
            <a:r>
              <a:rPr lang="en-US" b="1" dirty="0">
                <a:solidFill>
                  <a:srgbClr val="FF0000"/>
                </a:solidFill>
                <a:latin typeface="Bahnschrift SemiBold" panose="020B0502040204020203" pitchFamily="34" charset="0"/>
              </a:rPr>
              <a:t>Conclusion for 'Final Model' after seeing above results:-</a:t>
            </a:r>
            <a:endParaRPr lang="en-US" dirty="0">
              <a:solidFill>
                <a:srgbClr val="FF0000"/>
              </a:solidFill>
              <a:latin typeface="Bahnschrift SemiBold" panose="020B0502040204020203" pitchFamily="34" charset="0"/>
            </a:endParaRPr>
          </a:p>
        </p:txBody>
      </p:sp>
      <p:sp>
        <p:nvSpPr>
          <p:cNvPr id="4" name="Title 1"/>
          <p:cNvSpPr txBox="1">
            <a:spLocks/>
          </p:cNvSpPr>
          <p:nvPr/>
        </p:nvSpPr>
        <p:spPr bwMode="gray">
          <a:xfrm>
            <a:off x="1339476" y="3958168"/>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dirty="0">
                <a:solidFill>
                  <a:srgbClr val="FF0000"/>
                </a:solidFill>
                <a:latin typeface="Bahnschrift SemiBold" panose="020B0502040204020203" pitchFamily="34" charset="0"/>
              </a:rPr>
              <a:t>F-Statistics</a:t>
            </a:r>
            <a:endParaRPr lang="en-US" dirty="0">
              <a:solidFill>
                <a:srgbClr val="FF0000"/>
              </a:solidFill>
              <a:latin typeface="Bahnschrift SemiBold" panose="020B0502040204020203" pitchFamily="34" charset="0"/>
            </a:endParaRPr>
          </a:p>
        </p:txBody>
      </p:sp>
      <p:sp>
        <p:nvSpPr>
          <p:cNvPr id="5" name="Title 1"/>
          <p:cNvSpPr txBox="1">
            <a:spLocks/>
          </p:cNvSpPr>
          <p:nvPr/>
        </p:nvSpPr>
        <p:spPr bwMode="gray">
          <a:xfrm>
            <a:off x="1854631" y="2639905"/>
            <a:ext cx="8761413" cy="706964"/>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This model looks good, as there seems to be very low </a:t>
            </a:r>
            <a:r>
              <a:rPr lang="en-US" sz="1800" dirty="0" err="1">
                <a:solidFill>
                  <a:schemeClr val="tx1"/>
                </a:solidFill>
                <a:latin typeface="Bahnschrift SemiBold" panose="020B0502040204020203" pitchFamily="34" charset="0"/>
              </a:rPr>
              <a:t>Multicollinearity</a:t>
            </a:r>
            <a:r>
              <a:rPr lang="en-US" sz="1800" dirty="0">
                <a:solidFill>
                  <a:schemeClr val="tx1"/>
                </a:solidFill>
                <a:latin typeface="Bahnschrift SemiBold" panose="020B0502040204020203" pitchFamily="34" charset="0"/>
              </a:rPr>
              <a:t> between the predictors.</a:t>
            </a:r>
          </a:p>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P-value for all the predictors seems to be significant.</a:t>
            </a:r>
          </a:p>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For now, we will consider this as our Final Model unless the Test data metrics are not significantly close to this number</a:t>
            </a:r>
          </a:p>
        </p:txBody>
      </p:sp>
      <p:sp>
        <p:nvSpPr>
          <p:cNvPr id="6" name="Title 1"/>
          <p:cNvSpPr txBox="1">
            <a:spLocks/>
          </p:cNvSpPr>
          <p:nvPr/>
        </p:nvSpPr>
        <p:spPr bwMode="gray">
          <a:xfrm>
            <a:off x="1685059" y="5180766"/>
            <a:ext cx="10099110" cy="730637"/>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F-Statistics is used for testing the overall significance of the Model.</a:t>
            </a:r>
          </a:p>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Higher the F-Statistics, the more significant the Model is.</a:t>
            </a:r>
          </a:p>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F-Statistics : 212.9</a:t>
            </a:r>
          </a:p>
          <a:p>
            <a:pPr marL="285750" indent="-285750">
              <a:buFont typeface="Arial" panose="020B0604020202020204" pitchFamily="34" charset="0"/>
              <a:buChar char="•"/>
            </a:pPr>
            <a:r>
              <a:rPr lang="en-US" sz="1800" dirty="0" err="1">
                <a:solidFill>
                  <a:schemeClr val="tx1"/>
                </a:solidFill>
                <a:latin typeface="Bahnschrift SemiBold" panose="020B0502040204020203" pitchFamily="34" charset="0"/>
              </a:rPr>
              <a:t>Prob</a:t>
            </a:r>
            <a:r>
              <a:rPr lang="en-US" sz="1800" dirty="0">
                <a:solidFill>
                  <a:schemeClr val="tx1"/>
                </a:solidFill>
                <a:latin typeface="Bahnschrift SemiBold" panose="020B0502040204020203" pitchFamily="34" charset="0"/>
              </a:rPr>
              <a:t> (F-Statistics) : 8.32e-146</a:t>
            </a:r>
          </a:p>
          <a:p>
            <a:pPr marL="285750" indent="-285750">
              <a:buFont typeface="Arial" panose="020B0604020202020204" pitchFamily="34" charset="0"/>
              <a:buChar char="•"/>
            </a:pPr>
            <a:r>
              <a:rPr lang="en-US" sz="1800" dirty="0">
                <a:solidFill>
                  <a:schemeClr val="tx1"/>
                </a:solidFill>
                <a:latin typeface="Bahnschrift SemiBold" panose="020B0502040204020203" pitchFamily="34" charset="0"/>
              </a:rPr>
              <a:t>F-Statistics value 0f 212.9 (which is greater than 1) and the p-value of '~0.0000' states that the overall model is significant.</a:t>
            </a:r>
          </a:p>
        </p:txBody>
      </p:sp>
    </p:spTree>
    <p:extLst>
      <p:ext uri="{BB962C8B-B14F-4D97-AF65-F5344CB8AC3E}">
        <p14:creationId xmlns:p14="http://schemas.microsoft.com/office/powerpoint/2010/main" val="1452174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793364"/>
            <a:ext cx="8761413" cy="706964"/>
          </a:xfrm>
        </p:spPr>
        <p:txBody>
          <a:bodyPr/>
          <a:lstStyle/>
          <a:p>
            <a:pPr algn="ctr"/>
            <a:r>
              <a:rPr lang="en-US" b="1" dirty="0">
                <a:solidFill>
                  <a:srgbClr val="FF0000"/>
                </a:solidFill>
              </a:rPr>
              <a:t>Residual Analysis</a:t>
            </a:r>
            <a:br>
              <a:rPr lang="en-US" b="1" dirty="0">
                <a:solidFill>
                  <a:srgbClr val="FF0000"/>
                </a:solidFill>
              </a:rPr>
            </a:br>
            <a:endParaRPr lang="en-US"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3422" y="1693511"/>
            <a:ext cx="8756493" cy="4923124"/>
          </a:xfrm>
        </p:spPr>
      </p:pic>
    </p:spTree>
    <p:extLst>
      <p:ext uri="{BB962C8B-B14F-4D97-AF65-F5344CB8AC3E}">
        <p14:creationId xmlns:p14="http://schemas.microsoft.com/office/powerpoint/2010/main" val="392889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FF0000"/>
                </a:solidFill>
                <a:latin typeface="Bahnschrift SemiBold" panose="020B0502040204020203" pitchFamily="34" charset="0"/>
              </a:rPr>
              <a:t>Error Terms</a:t>
            </a: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8362" y="1680632"/>
            <a:ext cx="8796404" cy="4945563"/>
          </a:xfrm>
        </p:spPr>
      </p:pic>
    </p:spTree>
    <p:extLst>
      <p:ext uri="{BB962C8B-B14F-4D97-AF65-F5344CB8AC3E}">
        <p14:creationId xmlns:p14="http://schemas.microsoft.com/office/powerpoint/2010/main" val="3921365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Bahnschrift SemiBold" panose="020B0502040204020203" pitchFamily="34" charset="0"/>
              </a:rPr>
              <a:t>Scaling the test Data</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85760" y="1680632"/>
            <a:ext cx="8646128" cy="4861074"/>
          </a:xfrm>
        </p:spPr>
      </p:pic>
    </p:spTree>
    <p:extLst>
      <p:ext uri="{BB962C8B-B14F-4D97-AF65-F5344CB8AC3E}">
        <p14:creationId xmlns:p14="http://schemas.microsoft.com/office/powerpoint/2010/main" val="788371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latin typeface="Bahnschrift SemiBold" panose="020B0502040204020203" pitchFamily="34" charset="0"/>
              </a:rPr>
              <a:t>Model Evaluation</a:t>
            </a:r>
            <a:br>
              <a:rPr lang="en-US" b="1" dirty="0">
                <a:solidFill>
                  <a:srgbClr val="FF0000"/>
                </a:solidFill>
                <a:latin typeface="Bahnschrift SemiBold" panose="020B0502040204020203" pitchFamily="34" charset="0"/>
              </a:rPr>
            </a:br>
            <a:endParaRPr lang="en-US"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0163" y="2001134"/>
            <a:ext cx="7949527" cy="4469427"/>
          </a:xfrm>
        </p:spPr>
      </p:pic>
    </p:spTree>
    <p:extLst>
      <p:ext uri="{BB962C8B-B14F-4D97-AF65-F5344CB8AC3E}">
        <p14:creationId xmlns:p14="http://schemas.microsoft.com/office/powerpoint/2010/main" val="889634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9196" y="2421228"/>
            <a:ext cx="10101181" cy="4043966"/>
          </a:xfrm>
        </p:spPr>
        <p:txBody>
          <a:bodyPr>
            <a:normAutofit fontScale="77500" lnSpcReduction="20000"/>
          </a:bodyPr>
          <a:lstStyle/>
          <a:p>
            <a:endParaRPr lang="en-US" dirty="0"/>
          </a:p>
          <a:p>
            <a:r>
              <a:rPr lang="en-US" sz="2200" dirty="0">
                <a:latin typeface="Bahnschrift SemiBold" panose="020B0502040204020203" pitchFamily="34" charset="0"/>
              </a:rPr>
              <a:t> </a:t>
            </a:r>
            <a:r>
              <a:rPr lang="en-US" sz="2200" b="1" dirty="0">
                <a:latin typeface="Bahnschrift SemiBold" panose="020B0502040204020203" pitchFamily="34" charset="0"/>
              </a:rPr>
              <a:t>Data Preparation: </a:t>
            </a:r>
            <a:endParaRPr lang="en-US" sz="2200" dirty="0">
              <a:latin typeface="Bahnschrift SemiBold" panose="020B0502040204020203" pitchFamily="34" charset="0"/>
            </a:endParaRPr>
          </a:p>
          <a:p>
            <a:pPr>
              <a:buFont typeface="Wingdings" panose="05000000000000000000" pitchFamily="2" charset="2"/>
              <a:buChar char="ü"/>
            </a:pPr>
            <a:r>
              <a:rPr lang="en-US" sz="2200" dirty="0" smtClean="0">
                <a:latin typeface="Bahnschrift SemiBold" panose="020B0502040204020203" pitchFamily="34" charset="0"/>
              </a:rPr>
              <a:t>You </a:t>
            </a:r>
            <a:r>
              <a:rPr lang="en-US" sz="2200" dirty="0">
                <a:latin typeface="Bahnschrift SemiBold" panose="020B0502040204020203" pitchFamily="34" charset="0"/>
              </a:rPr>
              <a:t>can observe in the dataset that some of the variables like '</a:t>
            </a:r>
            <a:r>
              <a:rPr lang="en-US" sz="2200" dirty="0" err="1">
                <a:latin typeface="Bahnschrift SemiBold" panose="020B0502040204020203" pitchFamily="34" charset="0"/>
              </a:rPr>
              <a:t>weathersit</a:t>
            </a:r>
            <a:r>
              <a:rPr lang="en-US" sz="2200" dirty="0">
                <a:latin typeface="Bahnschrift SemiBold" panose="020B0502040204020203" pitchFamily="34" charset="0"/>
              </a:rPr>
              <a:t>' and 'season' have values as 1, 2, 3, 4 which have specific labels associated with them (as can be seen in the data dictionary). These numeric values associated with the labels may indicate that there is some order to them - which is actually not the case (Check the data dictionary and think why). So, it is advisable to convert such feature values into categorical string values before proceeding with model building. Please refer the data dictionary to get a better understanding of all the independent variables. </a:t>
            </a:r>
          </a:p>
          <a:p>
            <a:pPr marL="0" indent="0">
              <a:buNone/>
            </a:pPr>
            <a:endParaRPr lang="en-US" sz="2200" dirty="0">
              <a:latin typeface="Bahnschrift SemiBold" panose="020B0502040204020203" pitchFamily="34" charset="0"/>
            </a:endParaRPr>
          </a:p>
          <a:p>
            <a:pPr>
              <a:buFont typeface="Wingdings" panose="05000000000000000000" pitchFamily="2" charset="2"/>
              <a:buChar char="ü"/>
            </a:pPr>
            <a:r>
              <a:rPr lang="en-US" sz="2200" dirty="0" smtClean="0">
                <a:latin typeface="Bahnschrift SemiBold" panose="020B0502040204020203" pitchFamily="34" charset="0"/>
              </a:rPr>
              <a:t>You </a:t>
            </a:r>
            <a:r>
              <a:rPr lang="en-US" sz="2200" dirty="0">
                <a:latin typeface="Bahnschrift SemiBold" panose="020B0502040204020203" pitchFamily="34" charset="0"/>
              </a:rPr>
              <a:t>might notice the column '</a:t>
            </a:r>
            <a:r>
              <a:rPr lang="en-US" sz="2200" dirty="0" err="1">
                <a:latin typeface="Bahnschrift SemiBold" panose="020B0502040204020203" pitchFamily="34" charset="0"/>
              </a:rPr>
              <a:t>yr</a:t>
            </a:r>
            <a:r>
              <a:rPr lang="en-US" sz="2200" dirty="0">
                <a:latin typeface="Bahnschrift SemiBold" panose="020B0502040204020203" pitchFamily="34" charset="0"/>
              </a:rPr>
              <a:t>' with two values 0 and 1 indicating the years 2018 and 2019 respectively. At the first instinct, you might think it is a good idea to drop this column as it only has two values so it might not be a value-add to the model. But in reality, since these bike-sharing systems are slowly gaining popularity, the demand for these bikes is increasing every year proving that the column '</a:t>
            </a:r>
            <a:r>
              <a:rPr lang="en-US" sz="2200" dirty="0" err="1">
                <a:latin typeface="Bahnschrift SemiBold" panose="020B0502040204020203" pitchFamily="34" charset="0"/>
              </a:rPr>
              <a:t>yr</a:t>
            </a:r>
            <a:r>
              <a:rPr lang="en-US" sz="2200" dirty="0">
                <a:latin typeface="Bahnschrift SemiBold" panose="020B0502040204020203" pitchFamily="34" charset="0"/>
              </a:rPr>
              <a:t>' might be a good variable for prediction. So think twice before dropping it. </a:t>
            </a:r>
          </a:p>
          <a:p>
            <a:endParaRPr lang="en-US" dirty="0"/>
          </a:p>
        </p:txBody>
      </p:sp>
    </p:spTree>
    <p:extLst>
      <p:ext uri="{BB962C8B-B14F-4D97-AF65-F5344CB8AC3E}">
        <p14:creationId xmlns:p14="http://schemas.microsoft.com/office/powerpoint/2010/main" val="3143394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669" y="695459"/>
            <a:ext cx="10789922" cy="6066370"/>
          </a:xfrm>
        </p:spPr>
      </p:pic>
    </p:spTree>
    <p:extLst>
      <p:ext uri="{BB962C8B-B14F-4D97-AF65-F5344CB8AC3E}">
        <p14:creationId xmlns:p14="http://schemas.microsoft.com/office/powerpoint/2010/main" val="1379612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800" dirty="0">
                <a:solidFill>
                  <a:srgbClr val="FF0000"/>
                </a:solidFill>
                <a:latin typeface="Bahnschrift SemiBold" panose="020B0502040204020203" pitchFamily="34" charset="0"/>
              </a:rPr>
              <a:t>Import Required Libraries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3895" y="1908916"/>
            <a:ext cx="9066726" cy="4752611"/>
          </a:xfrm>
        </p:spPr>
      </p:pic>
    </p:spTree>
    <p:extLst>
      <p:ext uri="{BB962C8B-B14F-4D97-AF65-F5344CB8AC3E}">
        <p14:creationId xmlns:p14="http://schemas.microsoft.com/office/powerpoint/2010/main" val="2694910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016" y="1050942"/>
            <a:ext cx="8761413" cy="706964"/>
          </a:xfrm>
        </p:spPr>
        <p:txBody>
          <a:bodyPr/>
          <a:lstStyle/>
          <a:p>
            <a:r>
              <a:rPr lang="en-US" sz="4000" b="1" dirty="0">
                <a:solidFill>
                  <a:srgbClr val="FF0000"/>
                </a:solidFill>
                <a:latin typeface="Bahnschrift SemiBold" panose="020B0502040204020203" pitchFamily="34" charset="0"/>
              </a:rPr>
              <a:t>Reading &amp; Understanding the Data</a:t>
            </a:r>
            <a:br>
              <a:rPr lang="en-US" sz="4000" b="1" dirty="0">
                <a:solidFill>
                  <a:srgbClr val="FF0000"/>
                </a:solidFill>
                <a:latin typeface="Bahnschrift SemiBold" panose="020B0502040204020203" pitchFamily="34" charset="0"/>
              </a:rPr>
            </a:br>
            <a:endParaRPr lang="en-US" sz="4000" dirty="0">
              <a:solidFill>
                <a:srgbClr val="FF0000"/>
              </a:solidFill>
              <a:latin typeface="Bahnschrift SemiBold" panose="020B0502040204020203"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4557" y="2263410"/>
            <a:ext cx="7487841" cy="4207151"/>
          </a:xfrm>
        </p:spPr>
      </p:pic>
    </p:spTree>
    <p:extLst>
      <p:ext uri="{BB962C8B-B14F-4D97-AF65-F5344CB8AC3E}">
        <p14:creationId xmlns:p14="http://schemas.microsoft.com/office/powerpoint/2010/main" val="3217686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93899" y="1300766"/>
            <a:ext cx="8716017" cy="4895805"/>
          </a:xfrm>
        </p:spPr>
      </p:pic>
    </p:spTree>
    <p:extLst>
      <p:ext uri="{BB962C8B-B14F-4D97-AF65-F5344CB8AC3E}">
        <p14:creationId xmlns:p14="http://schemas.microsoft.com/office/powerpoint/2010/main" val="1205089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882" y="1089578"/>
            <a:ext cx="11565227" cy="706964"/>
          </a:xfrm>
        </p:spPr>
        <p:txBody>
          <a:bodyPr/>
          <a:lstStyle/>
          <a:p>
            <a:r>
              <a:rPr lang="en-US" sz="3200" b="1" dirty="0"/>
              <a:t>Data Quality - Missing Value &amp; Duplicate data Checking</a:t>
            </a:r>
            <a:r>
              <a:rPr lang="en-US" b="1" dirty="0"/>
              <a:t/>
            </a:r>
            <a:br>
              <a:rPr lang="en-US" b="1" dirty="0"/>
            </a:br>
            <a:endParaRPr lang="en-US" dirty="0"/>
          </a:p>
        </p:txBody>
      </p:sp>
      <p:pic>
        <p:nvPicPr>
          <p:cNvPr id="5" name="Content Placeholder 4"/>
          <p:cNvPicPr>
            <a:picLocks noGrp="1" noChangeAspect="1"/>
          </p:cNvPicPr>
          <p:nvPr>
            <p:ph idx="1"/>
          </p:nvPr>
        </p:nvPicPr>
        <p:blipFill>
          <a:blip r:embed="rId2"/>
          <a:stretch>
            <a:fillRect/>
          </a:stretch>
        </p:blipFill>
        <p:spPr>
          <a:xfrm>
            <a:off x="2176529" y="1796542"/>
            <a:ext cx="7624293" cy="4286572"/>
          </a:xfrm>
          <a:prstGeom prst="rect">
            <a:avLst/>
          </a:prstGeom>
        </p:spPr>
      </p:pic>
      <p:sp>
        <p:nvSpPr>
          <p:cNvPr id="6" name="TextBox 5"/>
          <p:cNvSpPr txBox="1"/>
          <p:nvPr/>
        </p:nvSpPr>
        <p:spPr>
          <a:xfrm>
            <a:off x="1803044" y="6200105"/>
            <a:ext cx="11127346" cy="369332"/>
          </a:xfrm>
          <a:prstGeom prst="rect">
            <a:avLst/>
          </a:prstGeom>
          <a:noFill/>
        </p:spPr>
        <p:txBody>
          <a:bodyPr wrap="square" rtlCol="0">
            <a:spAutoFit/>
          </a:bodyPr>
          <a:lstStyle/>
          <a:p>
            <a:r>
              <a:rPr lang="en-US" dirty="0">
                <a:latin typeface="Bahnschrift SemiBold" panose="020B0502040204020203" pitchFamily="34" charset="0"/>
              </a:rPr>
              <a:t>After seeing above, we find that there is no missing value in the bike_sharing_data</a:t>
            </a:r>
          </a:p>
        </p:txBody>
      </p:sp>
    </p:spTree>
    <p:extLst>
      <p:ext uri="{BB962C8B-B14F-4D97-AF65-F5344CB8AC3E}">
        <p14:creationId xmlns:p14="http://schemas.microsoft.com/office/powerpoint/2010/main" val="901982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8492" y="1102456"/>
            <a:ext cx="10199702" cy="706964"/>
          </a:xfrm>
        </p:spPr>
        <p:txBody>
          <a:bodyPr/>
          <a:lstStyle/>
          <a:p>
            <a:pPr algn="ctr"/>
            <a:r>
              <a:rPr lang="en-US" b="1" dirty="0"/>
              <a:t>Analysing and cleaning of unused </a:t>
            </a:r>
            <a:r>
              <a:rPr lang="en-US" b="1" dirty="0" smtClean="0"/>
              <a:t>features through Pairplot.</a:t>
            </a:r>
            <a:r>
              <a:rPr lang="en-US" b="1" dirty="0"/>
              <a:t/>
            </a:r>
            <a:br>
              <a:rPr lang="en-US" b="1"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1876" y="1809420"/>
            <a:ext cx="8512934" cy="4786189"/>
          </a:xfrm>
        </p:spPr>
      </p:pic>
    </p:spTree>
    <p:extLst>
      <p:ext uri="{BB962C8B-B14F-4D97-AF65-F5344CB8AC3E}">
        <p14:creationId xmlns:p14="http://schemas.microsoft.com/office/powerpoint/2010/main" val="23384725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8947" y="1846530"/>
            <a:ext cx="6887581" cy="3872374"/>
          </a:xfrm>
        </p:spPr>
      </p:pic>
      <p:sp>
        <p:nvSpPr>
          <p:cNvPr id="5" name="Title 1"/>
          <p:cNvSpPr>
            <a:spLocks noGrp="1"/>
          </p:cNvSpPr>
          <p:nvPr>
            <p:ph type="title"/>
          </p:nvPr>
        </p:nvSpPr>
        <p:spPr>
          <a:xfrm>
            <a:off x="862887" y="1139566"/>
            <a:ext cx="10199702" cy="706964"/>
          </a:xfrm>
        </p:spPr>
        <p:txBody>
          <a:bodyPr/>
          <a:lstStyle/>
          <a:p>
            <a:pPr algn="ctr"/>
            <a:r>
              <a:rPr lang="en-US" b="1" dirty="0"/>
              <a:t>Analysing and cleaning of unused features </a:t>
            </a:r>
            <a:r>
              <a:rPr lang="en-US" b="1" dirty="0" err="1" smtClean="0"/>
              <a:t>Heatmap</a:t>
            </a:r>
            <a:r>
              <a:rPr lang="en-US" b="1" dirty="0"/>
              <a:t/>
            </a:r>
            <a:br>
              <a:rPr lang="en-US" b="1" dirty="0"/>
            </a:br>
            <a:endParaRPr lang="en-US" dirty="0"/>
          </a:p>
        </p:txBody>
      </p:sp>
      <p:sp>
        <p:nvSpPr>
          <p:cNvPr id="6" name="TextBox 5"/>
          <p:cNvSpPr txBox="1"/>
          <p:nvPr/>
        </p:nvSpPr>
        <p:spPr>
          <a:xfrm>
            <a:off x="180304" y="5657671"/>
            <a:ext cx="11822806" cy="1200329"/>
          </a:xfrm>
          <a:prstGeom prst="rect">
            <a:avLst/>
          </a:prstGeom>
          <a:noFill/>
        </p:spPr>
        <p:txBody>
          <a:bodyPr wrap="square" rtlCol="0">
            <a:spAutoFit/>
          </a:bodyPr>
          <a:lstStyle/>
          <a:p>
            <a:r>
              <a:rPr lang="en-US" b="1" dirty="0"/>
              <a:t>Based on the analysis of the data the following variables can be removed from further analysis :-</a:t>
            </a:r>
          </a:p>
          <a:p>
            <a:pPr marL="285750" indent="-285750">
              <a:buFont typeface="Arial" panose="020B0604020202020204" pitchFamily="34" charset="0"/>
              <a:buChar char="•"/>
            </a:pPr>
            <a:r>
              <a:rPr lang="en-US" b="1" dirty="0" smtClean="0"/>
              <a:t>Instant</a:t>
            </a:r>
            <a:endParaRPr lang="en-US" dirty="0" smtClean="0"/>
          </a:p>
          <a:p>
            <a:pPr marL="285750" indent="-285750">
              <a:buFont typeface="Arial" panose="020B0604020202020204" pitchFamily="34" charset="0"/>
              <a:buChar char="•"/>
            </a:pPr>
            <a:r>
              <a:rPr lang="en-US" b="1" dirty="0" err="1" smtClean="0"/>
              <a:t>Dteday</a:t>
            </a:r>
            <a:endParaRPr lang="en-US" dirty="0"/>
          </a:p>
          <a:p>
            <a:pPr marL="285750" indent="-285750">
              <a:buFont typeface="Arial" panose="020B0604020202020204" pitchFamily="34" charset="0"/>
              <a:buChar char="•"/>
            </a:pPr>
            <a:r>
              <a:rPr lang="en-US" b="1" dirty="0" smtClean="0"/>
              <a:t>casual </a:t>
            </a:r>
            <a:r>
              <a:rPr lang="en-US" b="1" dirty="0"/>
              <a:t>&amp; </a:t>
            </a:r>
            <a:r>
              <a:rPr lang="en-US" b="1" dirty="0" smtClean="0"/>
              <a:t>registered</a:t>
            </a:r>
            <a:r>
              <a:rPr lang="en-US" dirty="0" smtClean="0"/>
              <a:t>-</a:t>
            </a:r>
            <a:endParaRPr lang="en-US" dirty="0"/>
          </a:p>
        </p:txBody>
      </p:sp>
    </p:spTree>
    <p:extLst>
      <p:ext uri="{BB962C8B-B14F-4D97-AF65-F5344CB8AC3E}">
        <p14:creationId xmlns:p14="http://schemas.microsoft.com/office/powerpoint/2010/main" val="3910642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94</TotalTime>
  <Words>705</Words>
  <Application>Microsoft Office PowerPoint</Application>
  <PresentationFormat>Widescreen</PresentationFormat>
  <Paragraphs>52</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Bahnschrift SemiBold</vt:lpstr>
      <vt:lpstr>Century Gothic</vt:lpstr>
      <vt:lpstr>Wingdings</vt:lpstr>
      <vt:lpstr>Wingdings 3</vt:lpstr>
      <vt:lpstr>Ion Boardroom</vt:lpstr>
      <vt:lpstr>Bike-Sharing Assignment</vt:lpstr>
      <vt:lpstr>About</vt:lpstr>
      <vt:lpstr>PowerPoint Presentation</vt:lpstr>
      <vt:lpstr>Import Required Libraries</vt:lpstr>
      <vt:lpstr>Reading &amp; Understanding the Data </vt:lpstr>
      <vt:lpstr>PowerPoint Presentation</vt:lpstr>
      <vt:lpstr>Data Quality - Missing Value &amp; Duplicate data Checking </vt:lpstr>
      <vt:lpstr>Analysing and cleaning of unused features through Pairplot. </vt:lpstr>
      <vt:lpstr>Analysing and cleaning of unused features Heatmap </vt:lpstr>
      <vt:lpstr>Encoding and visualization of bike_sharing_data </vt:lpstr>
      <vt:lpstr>Categorical Variables Analysis </vt:lpstr>
      <vt:lpstr>PowerPoint Presentation</vt:lpstr>
      <vt:lpstr>Numerical Variables Analysis through Pairplot </vt:lpstr>
      <vt:lpstr>Numerical Variables Analysis through Heatmap</vt:lpstr>
      <vt:lpstr>Checking the impact of year against the numerical variable</vt:lpstr>
      <vt:lpstr>Data Preparation </vt:lpstr>
      <vt:lpstr>PowerPoint Presentation</vt:lpstr>
      <vt:lpstr>Splitting the Data into Train &amp; Test Dataset </vt:lpstr>
      <vt:lpstr>Scaling the bike_sharing_Data </vt:lpstr>
      <vt:lpstr>Building the Linear Model </vt:lpstr>
      <vt:lpstr>PowerPoint Presentation</vt:lpstr>
      <vt:lpstr>Building Models using Statsmodel </vt:lpstr>
      <vt:lpstr>Final Model</vt:lpstr>
      <vt:lpstr>PowerPoint Presentation</vt:lpstr>
      <vt:lpstr>Conclusion for 'Final Model' after seeing above results:-</vt:lpstr>
      <vt:lpstr>Residual Analysis </vt:lpstr>
      <vt:lpstr>Error Terms</vt:lpstr>
      <vt:lpstr>Scaling the test Data </vt:lpstr>
      <vt:lpstr>Model Evaluation </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Bike_Sharing Assignment</dc:title>
  <dc:creator>MD AFTAB ALAM</dc:creator>
  <cp:lastModifiedBy>MD AFTAB ALAM</cp:lastModifiedBy>
  <cp:revision>10</cp:revision>
  <dcterms:created xsi:type="dcterms:W3CDTF">2021-01-15T14:57:12Z</dcterms:created>
  <dcterms:modified xsi:type="dcterms:W3CDTF">2021-01-15T16:31:58Z</dcterms:modified>
</cp:coreProperties>
</file>